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0" r:id="rId18"/>
  </p:sldIdLst>
  <p:sldSz cx="9144000" cy="5143500" type="screen16x9"/>
  <p:notesSz cx="6858000" cy="9144000"/>
  <p:embeddedFontLst>
    <p:embeddedFont>
      <p:font typeface="Lato" panose="02020500000000000000" charset="0"/>
      <p:regular r:id="rId20"/>
      <p:bold r:id="rId21"/>
      <p:italic r:id="rId22"/>
      <p:boldItalic r:id="rId23"/>
    </p:embeddedFont>
    <p:embeddedFont>
      <p:font typeface="Microsoft Yahei" panose="020B0503020204020204" pitchFamily="34" charset="-122"/>
      <p:regular r:id="rId24"/>
      <p:bold r:id="rId25"/>
    </p:embeddedFont>
    <p:embeddedFont>
      <p:font typeface="Montserrat" panose="02020500000000000000" charset="0"/>
      <p:regular r:id="rId26"/>
      <p:bold r:id="rId27"/>
      <p:italic r:id="rId28"/>
      <p:boldItalic r:id="rId29"/>
    </p:embeddedFont>
    <p:embeddedFont>
      <p:font typeface="標楷體" panose="03000509000000000000" pitchFamily="65" charset="-120"/>
      <p:regular r:id="rId30"/>
    </p:embeddedFont>
    <p:embeddedFont>
      <p:font typeface="標楷體" panose="03000509000000000000" pitchFamily="65" charset="-12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f9d6cd37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f9d6cd37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f9d6cd37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f9d6cd37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rgbClr val="4F4F4F"/>
                </a:solidFill>
                <a:highlight>
                  <a:srgbClr val="EEF0F4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防止vanish gradient problem-前面的层比后面的层梯度变化更小，故变化更慢，从而引起了梯度消失问题。</a:t>
            </a:r>
            <a:endParaRPr sz="1050">
              <a:solidFill>
                <a:srgbClr val="4F4F4F"/>
              </a:solidFill>
              <a:highlight>
                <a:srgbClr val="EEF0F4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fb84a27b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fb84a27b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fa879601c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fa879601c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fb84a27b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fb84a27b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fa879601c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fa879601c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25cb90ef1ecf2c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25cb90ef1ecf2c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很少有人能理解手語,造成聾啞人士和非聾啞人士溝通的障礙。此外書面交流非常麻煩，因為聾啞人士普遍寫作能力較差。況且書寫溝通是是非常緩慢的,無法即時的應對當下的狀況。因此我們決定使用卷積式神經網路(Convolutional Neural Network,CNN)做一個手語辨識的系統,用來將美國手語(American Sign Language,ASL)轉成文字,增進非聾啞人士與聾啞人士的溝通。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25cb90ef1ecf2c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25cb90ef1ecf2c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a879601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fa879601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25cb90ef1ecf2c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25cb90ef1ecf2c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25cb90ef1ecf2c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d25cb90ef1ecf2c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fa879601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fa879601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ChaLearn Looking at People 2014 [5] (CLAP14) challenge in this work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This dataset consists of 20 different Italian gestures, performed by 27 users with variations in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surroundings, clothing, lighting and gesture movement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6600 gestures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4600 for the training set and 2000 for the validation set.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test set for this work and consists of 3543 samples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The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users and backgrounds in the validation set are not contained in the training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set. The users and backgrounds in the test set can occur in the training and the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validation set.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tan unit -activation function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LCN(local contrast normalization)</a:t>
            </a:r>
            <a:endParaRPr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25cb90ef1ecf2c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25cb90ef1ecf2c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f9d6cd3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f9d6cd3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22325" y="1578400"/>
            <a:ext cx="59217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dirty="0">
                <a:latin typeface="DFKai-SB"/>
                <a:ea typeface="DFKai-SB"/>
                <a:cs typeface="DFKai-SB"/>
                <a:sym typeface="DFKai-SB"/>
              </a:rPr>
              <a:t>以CNN實現手語辨識</a:t>
            </a:r>
            <a:br>
              <a:rPr lang="en-US" altLang="zh-TW" sz="4800" dirty="0">
                <a:latin typeface="DFKai-SB"/>
                <a:ea typeface="DFKai-SB"/>
                <a:cs typeface="DFKai-SB"/>
                <a:sym typeface="DFKai-SB"/>
              </a:rPr>
            </a:br>
            <a:endParaRPr sz="48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452037"/>
            <a:ext cx="3470700" cy="978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>
                <a:latin typeface="DFKai-SB"/>
                <a:ea typeface="DFKai-SB"/>
                <a:cs typeface="DFKai-SB"/>
                <a:sym typeface="DFKai-SB"/>
              </a:rPr>
              <a:t>組員</a:t>
            </a:r>
            <a:r>
              <a:rPr lang="en-US" altLang="zh-TW" sz="2400">
                <a:latin typeface="DFKai-SB"/>
                <a:ea typeface="DFKai-SB"/>
                <a:cs typeface="DFKai-SB"/>
                <a:sym typeface="DFKai-SB"/>
              </a:rPr>
              <a:t>:</a:t>
            </a:r>
            <a:r>
              <a:rPr lang="zh-TW" altLang="en-US" sz="2400" dirty="0">
                <a:latin typeface="DFKai-SB"/>
                <a:ea typeface="DFKai-SB"/>
                <a:cs typeface="DFKai-SB"/>
                <a:sym typeface="DFKai-SB"/>
              </a:rPr>
              <a:t>林政宏</a:t>
            </a:r>
            <a:endParaRPr lang="en-US" altLang="zh-TW" sz="24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latin typeface="DFKai-SB"/>
                <a:ea typeface="DFKai-SB"/>
                <a:cs typeface="DFKai-SB"/>
                <a:sym typeface="DFKai-SB"/>
              </a:rPr>
              <a:t>報告人:王樸、吳承威</a:t>
            </a:r>
            <a:endParaRPr sz="2400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DFKai-SB"/>
                <a:ea typeface="DFKai-SB"/>
                <a:cs typeface="DFKai-SB"/>
                <a:sym typeface="DFKai-SB"/>
              </a:rPr>
              <a:t>YOLOv3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l="5736" t="16721" r="7996" b="11169"/>
          <a:stretch/>
        </p:blipFill>
        <p:spPr>
          <a:xfrm>
            <a:off x="1445450" y="1083575"/>
            <a:ext cx="5916051" cy="370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966675" y="1959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DFKai-SB"/>
                <a:ea typeface="DFKai-SB"/>
                <a:cs typeface="DFKai-SB"/>
                <a:sym typeface="DFKai-SB"/>
              </a:rPr>
              <a:t>yolov3 architecture</a:t>
            </a:r>
            <a:endParaRPr sz="30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900" y="430662"/>
            <a:ext cx="3206674" cy="4282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671" y="1453321"/>
            <a:ext cx="4356224" cy="3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1475950" y="1510525"/>
            <a:ext cx="1148700" cy="105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" name="Google Shape;192;p22"/>
          <p:cNvCxnSpPr>
            <a:stCxn id="191" idx="0"/>
          </p:cNvCxnSpPr>
          <p:nvPr/>
        </p:nvCxnSpPr>
        <p:spPr>
          <a:xfrm rot="10800000" flipH="1">
            <a:off x="2050300" y="1022725"/>
            <a:ext cx="5100" cy="487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2"/>
          <p:cNvCxnSpPr/>
          <p:nvPr/>
        </p:nvCxnSpPr>
        <p:spPr>
          <a:xfrm>
            <a:off x="2004525" y="1053025"/>
            <a:ext cx="3334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4" name="Google Shape;194;p22"/>
          <p:cNvSpPr/>
          <p:nvPr/>
        </p:nvSpPr>
        <p:spPr>
          <a:xfrm>
            <a:off x="2675400" y="1453475"/>
            <a:ext cx="2647500" cy="32595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3126275" y="4712825"/>
            <a:ext cx="58551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DSSD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DFKai-SB"/>
                <a:ea typeface="DFKai-SB"/>
                <a:cs typeface="DFKai-SB"/>
                <a:sym typeface="DFKai-SB"/>
              </a:rPr>
              <a:t>residual layer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1"/>
          </p:nvPr>
        </p:nvSpPr>
        <p:spPr>
          <a:xfrm>
            <a:off x="4810075" y="1463150"/>
            <a:ext cx="3526200" cy="30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endParaRPr sz="2300" b="1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63149"/>
            <a:ext cx="3190500" cy="32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3599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8394" y="0"/>
            <a:ext cx="47197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823" y="713525"/>
            <a:ext cx="5884376" cy="371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/>
          <p:nvPr/>
        </p:nvSpPr>
        <p:spPr>
          <a:xfrm>
            <a:off x="5165850" y="3330050"/>
            <a:ext cx="2094000" cy="51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1155175" y="2608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DFKai-SB"/>
                <a:ea typeface="DFKai-SB"/>
                <a:cs typeface="DFKai-SB"/>
                <a:sym typeface="DFKai-SB"/>
              </a:rPr>
              <a:t>data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268" y="2844034"/>
            <a:ext cx="1587751" cy="1760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779" y="1083600"/>
            <a:ext cx="1587766" cy="1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8334" y="2844033"/>
            <a:ext cx="1587766" cy="1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5011" y="1083600"/>
            <a:ext cx="1587766" cy="1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0547" y="1083600"/>
            <a:ext cx="1587766" cy="1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0547" y="2844074"/>
            <a:ext cx="1587766" cy="1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8334" y="1083600"/>
            <a:ext cx="1587766" cy="176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12761" y="2844075"/>
            <a:ext cx="1587789" cy="17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7225" y="1083601"/>
            <a:ext cx="1587789" cy="17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5002" y="2844075"/>
            <a:ext cx="1587751" cy="176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3DF277E-112A-4B71-B81E-76FBDB4E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參考論文 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429987A-1647-44DF-AD8D-95FC438E3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J. Redmon, A. Farhadi, "Yolov3: An incremental improvement", </a:t>
            </a:r>
            <a:r>
              <a:rPr lang="en-US" altLang="zh-TW" i="1" dirty="0" err="1"/>
              <a:t>CoRR</a:t>
            </a:r>
            <a:r>
              <a:rPr lang="en-US" altLang="zh-TW" dirty="0"/>
              <a:t>, vol. abs/1804.02767, 2018.</a:t>
            </a:r>
          </a:p>
          <a:p>
            <a:r>
              <a:rPr lang="en-US" altLang="zh-TW" dirty="0"/>
              <a:t>Pigou, L., Dieleman, S., </a:t>
            </a:r>
            <a:r>
              <a:rPr lang="en-US" altLang="zh-TW" dirty="0" err="1"/>
              <a:t>Kindermans</a:t>
            </a:r>
            <a:r>
              <a:rPr lang="en-US" altLang="zh-TW" dirty="0"/>
              <a:t>, P.J.: Sign Language Recognition Using Convolutional Neural Networks. In: ECCV </a:t>
            </a:r>
            <a:r>
              <a:rPr lang="en-US" altLang="zh-TW" dirty="0" err="1"/>
              <a:t>ChaLearn</a:t>
            </a:r>
            <a:r>
              <a:rPr lang="en-US" altLang="zh-TW"/>
              <a:t> Workshop on Looking at People (2014)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3018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50433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THE END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latin typeface="DFKai-SB"/>
                <a:ea typeface="DFKai-SB"/>
                <a:cs typeface="DFKai-SB"/>
                <a:sym typeface="DFKai-SB"/>
              </a:rPr>
              <a:t>introduction</a:t>
            </a:r>
            <a:endParaRPr sz="36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4488300" cy="24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>
                <a:latin typeface="DFKai-SB"/>
                <a:ea typeface="DFKai-SB"/>
                <a:cs typeface="DFKai-SB"/>
                <a:sym typeface="DFKai-SB"/>
              </a:rPr>
              <a:t>大部分非聾啞人士對手語不了解</a:t>
            </a:r>
            <a:r>
              <a:rPr lang="en-US" altLang="zh-TW" sz="2400" dirty="0">
                <a:latin typeface="DFKai-SB"/>
                <a:ea typeface="DFKai-SB"/>
                <a:cs typeface="DFKai-SB"/>
                <a:sym typeface="DFKai-SB"/>
              </a:rPr>
              <a:t>,</a:t>
            </a:r>
            <a:r>
              <a:rPr lang="zh-TW" altLang="en-US" sz="2400" dirty="0">
                <a:latin typeface="DFKai-SB"/>
                <a:ea typeface="DFKai-SB"/>
                <a:cs typeface="DFKai-SB"/>
                <a:sym typeface="DFKai-SB"/>
              </a:rPr>
              <a:t>造成聾啞人士與非聾啞人士的溝通障礙</a:t>
            </a:r>
            <a:endParaRPr lang="zh-TW" altLang="en-US" sz="2400" dirty="0">
              <a:solidFill>
                <a:srgbClr val="FFFFFF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lang="zh-TW" altLang="en-US" sz="2400" dirty="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944EBC1-E097-4D82-BB33-4FEC939E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DCD4A67-4488-4824-B117-B8AAB8F44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純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CNN</a:t>
            </a:r>
          </a:p>
          <a:p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YOLOv3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10661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60396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DFKai-SB"/>
                <a:ea typeface="DFKai-SB"/>
                <a:cs typeface="DFKai-SB"/>
                <a:sym typeface="DFKai-SB"/>
              </a:rPr>
              <a:t>Convolutional neural network (CNN)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75" y="1478325"/>
            <a:ext cx="8007568" cy="27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2319625" y="4102625"/>
            <a:ext cx="17280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feature extractor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5755425" y="4080875"/>
            <a:ext cx="13722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classification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59975" y="979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DFKai-SB"/>
                <a:ea typeface="DFKai-SB"/>
                <a:cs typeface="DFKai-SB"/>
                <a:sym typeface="DFKai-SB"/>
              </a:rPr>
              <a:t>convolutional layer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750" y="725896"/>
            <a:ext cx="2953500" cy="201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988" y="2839000"/>
            <a:ext cx="66198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DFKai-SB"/>
                <a:ea typeface="DFKai-SB"/>
                <a:cs typeface="DFKai-SB"/>
                <a:sym typeface="DFKai-SB"/>
              </a:rPr>
              <a:t>CNN architecture</a:t>
            </a:r>
            <a:r>
              <a:rPr lang="zh-TW"/>
              <a:t> </a:t>
            </a:r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800" y="1456375"/>
            <a:ext cx="7080699" cy="34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25" y="857688"/>
            <a:ext cx="73247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69345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DFKai-SB"/>
                <a:ea typeface="DFKai-SB"/>
                <a:cs typeface="DFKai-SB"/>
                <a:sym typeface="DFKai-SB"/>
              </a:rPr>
              <a:t>you only look once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latin typeface="DFKai-SB"/>
                <a:ea typeface="DFKai-SB"/>
                <a:cs typeface="DFKai-SB"/>
                <a:sym typeface="DFKai-SB"/>
              </a:rPr>
              <a:t>(yolo)</a:t>
            </a:r>
            <a:endParaRPr sz="36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345</Words>
  <Application>Microsoft Office PowerPoint</Application>
  <PresentationFormat>如螢幕大小 (16:9)</PresentationFormat>
  <Paragraphs>45</Paragraphs>
  <Slides>17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Microsoft Yahei</vt:lpstr>
      <vt:lpstr>Montserrat</vt:lpstr>
      <vt:lpstr>Arial</vt:lpstr>
      <vt:lpstr>Lato</vt:lpstr>
      <vt:lpstr>標楷體</vt:lpstr>
      <vt:lpstr>標楷體</vt:lpstr>
      <vt:lpstr>Focus</vt:lpstr>
      <vt:lpstr>以CNN實現手語辨識 </vt:lpstr>
      <vt:lpstr>introduction</vt:lpstr>
      <vt:lpstr>Model</vt:lpstr>
      <vt:lpstr>Convolutional neural network (CNN)</vt:lpstr>
      <vt:lpstr>PowerPoint 簡報</vt:lpstr>
      <vt:lpstr>convolutional layer</vt:lpstr>
      <vt:lpstr>CNN architecture </vt:lpstr>
      <vt:lpstr>PowerPoint 簡報</vt:lpstr>
      <vt:lpstr>you only look once (yolo)</vt:lpstr>
      <vt:lpstr>YOLOv3</vt:lpstr>
      <vt:lpstr>yolov3 architecture  </vt:lpstr>
      <vt:lpstr>residual layer</vt:lpstr>
      <vt:lpstr>PowerPoint 簡報</vt:lpstr>
      <vt:lpstr>PowerPoint 簡報</vt:lpstr>
      <vt:lpstr>data</vt:lpstr>
      <vt:lpstr>參考論文  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以CNN實現手語辨識</dc:title>
  <cp:lastModifiedBy>樸 王</cp:lastModifiedBy>
  <cp:revision>5</cp:revision>
  <dcterms:modified xsi:type="dcterms:W3CDTF">2019-11-01T07:00:39Z</dcterms:modified>
</cp:coreProperties>
</file>